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65" r:id="rId2"/>
    <p:sldId id="266" r:id="rId3"/>
    <p:sldId id="270" r:id="rId4"/>
    <p:sldId id="287" r:id="rId5"/>
    <p:sldId id="288" r:id="rId6"/>
    <p:sldId id="289" r:id="rId7"/>
    <p:sldId id="273" r:id="rId8"/>
    <p:sldId id="274" r:id="rId9"/>
    <p:sldId id="293" r:id="rId10"/>
    <p:sldId id="277" r:id="rId11"/>
    <p:sldId id="278" r:id="rId12"/>
    <p:sldId id="291" r:id="rId13"/>
    <p:sldId id="292" r:id="rId14"/>
    <p:sldId id="279" r:id="rId15"/>
    <p:sldId id="280" r:id="rId16"/>
    <p:sldId id="281" r:id="rId17"/>
    <p:sldId id="282" r:id="rId18"/>
    <p:sldId id="283" r:id="rId19"/>
    <p:sldId id="284" r:id="rId20"/>
    <p:sldId id="271" r:id="rId21"/>
    <p:sldId id="285" r:id="rId22"/>
    <p:sldId id="286" r:id="rId23"/>
    <p:sldId id="276" r:id="rId24"/>
    <p:sldId id="267" r:id="rId25"/>
  </p:sldIdLst>
  <p:sldSz cx="9144000" cy="5143500" type="screen16x9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460E"/>
    <a:srgbClr val="A3FBAB"/>
    <a:srgbClr val="669900"/>
    <a:srgbClr val="213F21"/>
    <a:srgbClr val="66FF33"/>
    <a:srgbClr val="99FF99"/>
    <a:srgbClr val="FF6600"/>
    <a:srgbClr val="00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786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A7A904B4-4ABA-446A-8D0A-63A0215E03A0}" type="datetimeFigureOut">
              <a:rPr lang="ru-RU"/>
              <a:pPr>
                <a:defRPr/>
              </a:pPr>
              <a:t>28.01.2019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05A6CCA1-0A07-4269-A982-4D470ED1BE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3F0D52-01FA-442B-AA66-B1CD8BBB00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7" name="Рисунок 4" descr="и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071816"/>
            <a:ext cx="1785950" cy="1955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86A9BE-F986-4C92-903E-D3CAEA7D92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CE35A0-187B-4D14-841D-CEA27E8739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90FF9-12A4-4354-963D-85982EFDCE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AF80C9-5787-4B51-B16F-78E51D9EAB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62C5E6-91DC-4FB9-A556-12DDA5C9F0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4227C6-4A6A-4178-80DF-C53AB9DF06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02AAFD-3A0A-4F97-8F76-2D3DEC53D4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CDAEF1-0431-4F0B-A7CA-A9D03D74F3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1399C5-7E3D-40D1-BE43-A69BB1E576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2E010B-62B0-4C79-8890-BE059D1DE4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48000"/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4713"/>
            <a:ext cx="21336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4713"/>
            <a:ext cx="28956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4713"/>
            <a:ext cx="21336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>
              <a:defRPr/>
            </a:pPr>
            <a:fld id="{4C0DE087-CA3D-4A77-9C4E-640B045961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Рамка 6"/>
          <p:cNvSpPr/>
          <p:nvPr userDrawn="1"/>
        </p:nvSpPr>
        <p:spPr>
          <a:xfrm>
            <a:off x="0" y="0"/>
            <a:ext cx="9144000" cy="5143500"/>
          </a:xfrm>
          <a:prstGeom prst="frame">
            <a:avLst>
              <a:gd name="adj1" fmla="val 2020"/>
            </a:avLst>
          </a:prstGeom>
          <a:blipFill>
            <a:blip r:embed="rId13" cstate="print"/>
            <a:stretch>
              <a:fillRect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035" name="AutoShape 11" descr="https://img-fotki.yandex.ru/get/5821/200418627.95/0_125093_9cd1d186_orig.png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7" name="AutoShape 13" descr="https://img-fotki.yandex.ru/get/5821/200418627.95/0_125093_9cd1d186_orig.png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Рисунок 9" descr="0_125093_9cd1d186_orig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7072330" y="3000378"/>
            <a:ext cx="1927000" cy="198349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3479"/>
            <a:ext cx="7772400" cy="3600399"/>
          </a:xfrm>
        </p:spPr>
        <p:txBody>
          <a:bodyPr/>
          <a:lstStyle/>
          <a:p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Муниципальное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автономное дошкольное образовательное учреждение </a:t>
            </a:r>
            <a:b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города  Мурманска № 135</a:t>
            </a:r>
            <a:b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Цветик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Се</a:t>
            </a:r>
            <a:r>
              <a:rPr lang="ru-RU" sz="1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ми</a:t>
            </a:r>
            <a:r>
              <a:rPr lang="ru-RU" sz="18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цв</a:t>
            </a:r>
            <a:r>
              <a:rPr lang="ru-RU" sz="1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ет</a:t>
            </a:r>
            <a:r>
              <a:rPr lang="ru-RU" sz="1800" b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ик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Развивающее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влияние мелкой моторики  на развитие речи  раннего возраста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35896" y="2931790"/>
            <a:ext cx="5184576" cy="2211710"/>
          </a:xfrm>
        </p:spPr>
        <p:txBody>
          <a:bodyPr/>
          <a:lstStyle/>
          <a:p>
            <a:pPr algn="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Выполнила: </a:t>
            </a:r>
          </a:p>
          <a:p>
            <a:pPr algn="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учитель – логопед</a:t>
            </a:r>
          </a:p>
          <a:p>
            <a:pPr algn="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 квалификационной категории</a:t>
            </a:r>
          </a:p>
          <a:p>
            <a:pPr algn="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Уварова Е.С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МАДОУ №135 г. Мурманска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Актуальность:</a:t>
            </a:r>
            <a:endParaRPr lang="ru-RU" sz="32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7574"/>
            <a:ext cx="8435280" cy="3744416"/>
          </a:xfrm>
        </p:spPr>
        <p:txBody>
          <a:bodyPr/>
          <a:lstStyle/>
          <a:p>
            <a:pPr algn="just">
              <a:buNone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По мнению М.М. Кольцовой, уровень развития речи</a:t>
            </a:r>
          </a:p>
          <a:p>
            <a:pPr algn="just">
              <a:buNone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находится в прямой зависимости от степени</a:t>
            </a:r>
          </a:p>
          <a:p>
            <a:pPr algn="just">
              <a:buNone/>
            </a:pP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сформированности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тонких движений пальцев рук:</a:t>
            </a:r>
          </a:p>
          <a:p>
            <a:pPr algn="just">
              <a:buNone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если развитие движений пальцев соответствует</a:t>
            </a:r>
          </a:p>
          <a:p>
            <a:pPr algn="just">
              <a:buNone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возрасту ребенка, то и речевое развитие будет в</a:t>
            </a:r>
          </a:p>
          <a:p>
            <a:pPr algn="just">
              <a:buNone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пределах нормы; если же развитие движений</a:t>
            </a:r>
          </a:p>
          <a:p>
            <a:pPr algn="just">
              <a:buNone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пальцев отстает, задерживается и развитие речи.</a:t>
            </a: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Проблема:</a:t>
            </a:r>
            <a:endParaRPr lang="ru-RU" sz="36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203598"/>
            <a:ext cx="8229600" cy="3027784"/>
          </a:xfrm>
        </p:spPr>
        <p:txBody>
          <a:bodyPr/>
          <a:lstStyle/>
          <a:p>
            <a:pPr algn="just">
              <a:buNone/>
            </a:pPr>
            <a:r>
              <a:rPr lang="ru-RU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Необходимость организации</a:t>
            </a:r>
          </a:p>
          <a:p>
            <a:pPr algn="just">
              <a:buNone/>
            </a:pPr>
            <a:r>
              <a:rPr lang="ru-RU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целенаправленной систематичной работы по</a:t>
            </a:r>
          </a:p>
          <a:p>
            <a:pPr algn="just">
              <a:buNone/>
            </a:pPr>
            <a:r>
              <a:rPr lang="ru-RU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развитию мелкой моторики у детей раннего</a:t>
            </a:r>
          </a:p>
          <a:p>
            <a:pPr algn="just">
              <a:buNone/>
            </a:pPr>
            <a:r>
              <a:rPr lang="ru-RU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возраста через использование разнообразных</a:t>
            </a:r>
          </a:p>
          <a:p>
            <a:pPr algn="just">
              <a:buNone/>
            </a:pPr>
            <a:r>
              <a:rPr lang="ru-RU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форм, методов и приемов 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95487"/>
            <a:ext cx="8134672" cy="1944216"/>
          </a:xfrm>
        </p:spPr>
        <p:txBody>
          <a:bodyPr/>
          <a:lstStyle/>
          <a:p>
            <a:pPr algn="l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Совершенствовать условия для развития мелкой моторики пальцев рук для детей раннего возраста.</a:t>
            </a:r>
            <a:endParaRPr lang="ru-RU" sz="24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995686"/>
            <a:ext cx="8640960" cy="2520280"/>
          </a:xfrm>
        </p:spPr>
        <p:txBody>
          <a:bodyPr/>
          <a:lstStyle/>
          <a:p>
            <a:pPr algn="l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Задачи: 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Совершенствовать предметно-развивающую среду группы для развития мелкой моторики. 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Развивать мелкую моторику пальцев рук у детей раннего возраста через использование разнообразных форм, методов и приемов. 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9502"/>
            <a:ext cx="8229600" cy="864095"/>
          </a:xfrm>
        </p:spPr>
        <p:txBody>
          <a:bodyPr/>
          <a:lstStyle/>
          <a:p>
            <a:r>
              <a:rPr lang="ru-RU" b="1" i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Что такое мелкая моторика?</a:t>
            </a:r>
            <a:br>
              <a:rPr lang="ru-RU" b="1" i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ru-RU" sz="16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Мелкая моторика </a:t>
            </a:r>
            <a:r>
              <a:rPr lang="ru-RU" sz="16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– совокупность скоординированных действий нервной</a:t>
            </a:r>
          </a:p>
          <a:p>
            <a:pPr algn="just">
              <a:buNone/>
            </a:pPr>
            <a:r>
              <a:rPr lang="ru-RU" sz="16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системы, часто в сочетании со зрительной системой в выполнении мелких и</a:t>
            </a:r>
          </a:p>
          <a:p>
            <a:pPr algn="just">
              <a:buNone/>
            </a:pPr>
            <a:r>
              <a:rPr lang="ru-RU" sz="16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точных движений кистями и пальцами рук и ног. </a:t>
            </a:r>
          </a:p>
          <a:p>
            <a:pPr algn="just">
              <a:buNone/>
            </a:pPr>
            <a:r>
              <a:rPr lang="ru-RU" sz="16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 применении к моторным навыкам руки и пальцев часто используется термин</a:t>
            </a:r>
          </a:p>
          <a:p>
            <a:pPr algn="just">
              <a:buNone/>
            </a:pPr>
            <a:r>
              <a:rPr lang="ru-RU" sz="16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ловкость.</a:t>
            </a:r>
          </a:p>
          <a:p>
            <a:pPr algn="just">
              <a:buNone/>
            </a:pPr>
            <a:r>
              <a:rPr lang="ru-RU" sz="1600" b="1" i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Движение рук:</a:t>
            </a:r>
          </a:p>
          <a:p>
            <a:pPr algn="just">
              <a:buNone/>
            </a:pPr>
            <a:r>
              <a:rPr lang="ru-RU" sz="16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стимуляция развития речи</a:t>
            </a:r>
          </a:p>
          <a:p>
            <a:pPr algn="just">
              <a:buNone/>
            </a:pPr>
            <a:r>
              <a:rPr lang="ru-RU" sz="16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 стимуляция развития психических функций: мышления, внимания, памяти;</a:t>
            </a:r>
          </a:p>
          <a:p>
            <a:pPr algn="just">
              <a:buNone/>
            </a:pPr>
            <a:r>
              <a:rPr lang="ru-RU" sz="16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-основа для формирования навыков самообслуживания у детей;</a:t>
            </a:r>
          </a:p>
          <a:p>
            <a:pPr algn="just">
              <a:buNone/>
            </a:pPr>
            <a:r>
              <a:rPr lang="ru-RU" sz="16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показатель готовности ребёнка к обучению в школе</a:t>
            </a:r>
          </a:p>
          <a:p>
            <a:pPr algn="just">
              <a:buNone/>
            </a:pPr>
            <a:endParaRPr lang="ru-RU" sz="1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55526"/>
            <a:ext cx="8229600" cy="508098"/>
          </a:xfrm>
        </p:spPr>
        <p:txBody>
          <a:bodyPr/>
          <a:lstStyle/>
          <a:p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Зачем нужно развивать мелкую моторику? </a:t>
            </a:r>
            <a:r>
              <a:rPr lang="ru-RU" dirty="0" smtClean="0">
                <a:solidFill>
                  <a:srgbClr val="00B050"/>
                </a:solidFill>
              </a:rPr>
              <a:t/>
            </a:r>
            <a:br>
              <a:rPr lang="ru-RU" dirty="0" smtClean="0">
                <a:solidFill>
                  <a:srgbClr val="00B050"/>
                </a:solidFill>
              </a:rPr>
            </a:b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3960440"/>
          </a:xfrm>
        </p:spPr>
        <p:txBody>
          <a:bodyPr/>
          <a:lstStyle/>
          <a:p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Развитие мелкой моторики ребенка </a:t>
            </a:r>
            <a: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тонких движений кистей и пальцев рук - один из показателей психического развития ребенка. </a:t>
            </a:r>
          </a:p>
          <a:p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Высокий уровень</a:t>
            </a:r>
            <a: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развития мелкой моторики свидетельствует о функциональной зрелости коры головного мозга и о психологической готовности ребенка к школе. </a:t>
            </a:r>
          </a:p>
          <a:p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Мелкая моторика </a:t>
            </a:r>
            <a: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– основа развития психических процессов: внимания, памяти, восприятия, мышления и речи, пространственные представления.</a:t>
            </a:r>
          </a:p>
          <a:p>
            <a:pPr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483518"/>
            <a:ext cx="7772400" cy="2520279"/>
          </a:xfrm>
        </p:spPr>
        <p:txBody>
          <a:bodyPr/>
          <a:lstStyle/>
          <a:p>
            <a:r>
              <a:rPr lang="ru-RU" sz="28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Нарушения мелкой моторики : </a:t>
            </a:r>
          </a:p>
          <a:p>
            <a:pPr>
              <a:buFontTx/>
              <a:buChar char="-"/>
            </a:pP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негибкие движения рук;</a:t>
            </a:r>
          </a:p>
          <a:p>
            <a:pPr>
              <a:buFontTx/>
              <a:buChar char="-"/>
            </a:pP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одностороннее нарушение мелкой моторики; </a:t>
            </a:r>
          </a:p>
          <a:p>
            <a:pPr>
              <a:buFontTx/>
              <a:buChar char="-"/>
            </a:pP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судороги и дрожь. </a:t>
            </a:r>
            <a:endParaRPr lang="ru-RU"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Игры и упражнения имеют многофункциональный характер</a:t>
            </a:r>
            <a:endParaRPr lang="ru-RU" sz="20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ru-RU" sz="20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формируется </a:t>
            </a:r>
            <a:r>
              <a:rPr lang="ru-RU" sz="2000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фонетико</a:t>
            </a:r>
            <a:r>
              <a:rPr lang="ru-RU" sz="20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– фонематическая база;</a:t>
            </a:r>
          </a:p>
          <a:p>
            <a:pPr>
              <a:buFont typeface="Arial" pitchFamily="34" charset="0"/>
              <a:buChar char="•"/>
            </a:pPr>
            <a:r>
              <a:rPr lang="ru-RU" sz="20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развивается фразовая и связная речь, речевая, общая и тонкая моторика пальцев; </a:t>
            </a:r>
          </a:p>
          <a:p>
            <a:pPr>
              <a:buFont typeface="Arial" pitchFamily="34" charset="0"/>
              <a:buChar char="•"/>
            </a:pPr>
            <a:r>
              <a:rPr lang="ru-RU" sz="20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активизируется развитие высших психических функций, познавательной деятельности; </a:t>
            </a:r>
          </a:p>
          <a:p>
            <a:pPr>
              <a:buFont typeface="Arial" pitchFamily="34" charset="0"/>
              <a:buChar char="•"/>
            </a:pPr>
            <a:r>
              <a:rPr lang="ru-RU" sz="20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развивается сорное восприятие, умение играть с игрушками; формируется процесс социальной адаптации у детей. </a:t>
            </a:r>
            <a:endParaRPr lang="ru-RU" sz="2000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Формы работы:</a:t>
            </a:r>
            <a:endParaRPr lang="ru-RU" sz="36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Индивидуальная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Групповая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Фронтальная 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55526"/>
            <a:ext cx="8229600" cy="3744415"/>
          </a:xfrm>
        </p:spPr>
        <p:txBody>
          <a:bodyPr/>
          <a:lstStyle/>
          <a:p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Мастер – класс </a:t>
            </a:r>
            <a:b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использованию игр </a:t>
            </a:r>
            <a:b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для развития мелкой моторики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1347564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Массаж рук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IMG_1909.JPG"/>
          <p:cNvPicPr>
            <a:picLocks noChangeAspect="1"/>
          </p:cNvPicPr>
          <p:nvPr/>
        </p:nvPicPr>
        <p:blipFill>
          <a:blip r:embed="rId2" cstate="print"/>
          <a:srcRect r="47978"/>
          <a:stretch>
            <a:fillRect/>
          </a:stretch>
        </p:blipFill>
        <p:spPr>
          <a:xfrm>
            <a:off x="539552" y="267494"/>
            <a:ext cx="3168352" cy="3515852"/>
          </a:xfrm>
          <a:prstGeom prst="rect">
            <a:avLst/>
          </a:prstGeom>
        </p:spPr>
      </p:pic>
      <p:pic>
        <p:nvPicPr>
          <p:cNvPr id="9" name="Рисунок 8" descr="melkaja-motorika-ruk.jpg"/>
          <p:cNvPicPr>
            <a:picLocks noChangeAspect="1"/>
          </p:cNvPicPr>
          <p:nvPr/>
        </p:nvPicPr>
        <p:blipFill>
          <a:blip r:embed="rId3" cstate="print"/>
          <a:srcRect l="5603" r="8490" b="7601"/>
          <a:stretch>
            <a:fillRect/>
          </a:stretch>
        </p:blipFill>
        <p:spPr>
          <a:xfrm>
            <a:off x="5364088" y="267494"/>
            <a:ext cx="3312368" cy="2376264"/>
          </a:xfrm>
          <a:prstGeom prst="rect">
            <a:avLst/>
          </a:prstGeom>
        </p:spPr>
      </p:pic>
      <p:pic>
        <p:nvPicPr>
          <p:cNvPr id="10" name="Рисунок 9" descr="massazh-ruk-600x40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91880" y="2427734"/>
            <a:ext cx="3816424" cy="172819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IMG_1962.JPG"/>
          <p:cNvPicPr>
            <a:picLocks noChangeAspect="1"/>
          </p:cNvPicPr>
          <p:nvPr/>
        </p:nvPicPr>
        <p:blipFill>
          <a:blip r:embed="rId2" cstate="print"/>
          <a:srcRect l="21067" r="13601" b="-3199"/>
          <a:stretch>
            <a:fillRect/>
          </a:stretch>
        </p:blipFill>
        <p:spPr>
          <a:xfrm>
            <a:off x="5292080" y="195486"/>
            <a:ext cx="3672408" cy="2922963"/>
          </a:xfrm>
          <a:prstGeom prst="rect">
            <a:avLst/>
          </a:prstGeom>
        </p:spPr>
      </p:pic>
      <p:pic>
        <p:nvPicPr>
          <p:cNvPr id="6" name="Рисунок 5" descr="fee9c9f64eca750dca584f5d8e2dbbd7.jp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67743" y="267494"/>
            <a:ext cx="2537351" cy="3312368"/>
          </a:xfrm>
          <a:prstGeom prst="rect">
            <a:avLst/>
          </a:prstGeom>
        </p:spPr>
      </p:pic>
      <p:pic>
        <p:nvPicPr>
          <p:cNvPr id="4" name="Рисунок 3" descr="a88a7539e6b9ad7f57324a088bfda4ac.jp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267494"/>
            <a:ext cx="2217117" cy="332846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867894"/>
            <a:ext cx="5486400" cy="936104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Пальчиковая гимнастика:</a:t>
            </a:r>
            <a:endParaRPr lang="ru-RU" sz="2800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_599593c132208.png"/>
          <p:cNvPicPr>
            <a:picLocks noGrp="1" noChangeAspect="1"/>
          </p:cNvPicPr>
          <p:nvPr>
            <p:ph type="pic" idx="1"/>
          </p:nvPr>
        </p:nvPicPr>
        <p:blipFill>
          <a:blip r:embed="rId5" cstate="print"/>
          <a:srcRect l="1432" r="1432"/>
          <a:stretch>
            <a:fillRect/>
          </a:stretch>
        </p:blipFill>
        <p:spPr>
          <a:xfrm>
            <a:off x="1907704" y="1563638"/>
            <a:ext cx="5184576" cy="2809656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1131540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«Шагаем пальчиками»</a:t>
            </a:r>
            <a:endParaRPr lang="ru-RU" sz="2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cf6c9d07a8119fb0cbe31b759691145a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7847" b="7847"/>
          <a:stretch>
            <a:fillRect/>
          </a:stretch>
        </p:blipFill>
        <p:spPr>
          <a:xfrm>
            <a:off x="1792288" y="459580"/>
            <a:ext cx="5486400" cy="3480321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IMG_1913.JPG"/>
          <p:cNvPicPr>
            <a:picLocks noChangeAspect="1"/>
          </p:cNvPicPr>
          <p:nvPr/>
        </p:nvPicPr>
        <p:blipFill>
          <a:blip r:embed="rId2" cstate="print"/>
          <a:srcRect r="36000" b="-3199"/>
          <a:stretch>
            <a:fillRect/>
          </a:stretch>
        </p:blipFill>
        <p:spPr>
          <a:xfrm>
            <a:off x="4716016" y="1707654"/>
            <a:ext cx="2191382" cy="2355726"/>
          </a:xfrm>
          <a:prstGeom prst="rect">
            <a:avLst/>
          </a:prstGeom>
        </p:spPr>
      </p:pic>
      <p:pic>
        <p:nvPicPr>
          <p:cNvPr id="7" name="Рисунок 6" descr="IMG_1916.JPG"/>
          <p:cNvPicPr>
            <a:picLocks noChangeAspect="1"/>
          </p:cNvPicPr>
          <p:nvPr/>
        </p:nvPicPr>
        <p:blipFill>
          <a:blip r:embed="rId3" cstate="print"/>
          <a:srcRect r="28534"/>
          <a:stretch>
            <a:fillRect/>
          </a:stretch>
        </p:blipFill>
        <p:spPr>
          <a:xfrm>
            <a:off x="6391657" y="195486"/>
            <a:ext cx="2547345" cy="2376264"/>
          </a:xfrm>
          <a:prstGeom prst="rect">
            <a:avLst/>
          </a:prstGeom>
        </p:spPr>
      </p:pic>
      <p:pic>
        <p:nvPicPr>
          <p:cNvPr id="4" name="Рисунок 3" descr="Igry_s_prishchepkami_dlya_detej-min.jpg"/>
          <p:cNvPicPr>
            <a:picLocks noGrp="1" noChangeAspect="1"/>
          </p:cNvPicPr>
          <p:nvPr>
            <p:ph type="pic" idx="1"/>
          </p:nvPr>
        </p:nvPicPr>
        <p:blipFill>
          <a:blip r:embed="rId4" cstate="print"/>
          <a:srcRect t="16610" b="16610"/>
          <a:stretch>
            <a:fillRect/>
          </a:stretch>
        </p:blipFill>
        <p:spPr>
          <a:xfrm>
            <a:off x="323528" y="555526"/>
            <a:ext cx="4320480" cy="3560354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1347564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Игры с прищепками</a:t>
            </a:r>
            <a:endParaRPr lang="ru-RU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771500"/>
          </a:xfrm>
        </p:spPr>
        <p:txBody>
          <a:bodyPr/>
          <a:lstStyle/>
          <a:p>
            <a:pPr algn="r"/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Игры с крупами</a:t>
            </a:r>
            <a:endParaRPr lang="ru-RU" sz="28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1-0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9264" b="9264"/>
          <a:stretch>
            <a:fillRect/>
          </a:stretch>
        </p:blipFill>
        <p:spPr>
          <a:xfrm>
            <a:off x="4355976" y="411510"/>
            <a:ext cx="4104456" cy="2592288"/>
          </a:xfrm>
        </p:spPr>
      </p:pic>
      <p:pic>
        <p:nvPicPr>
          <p:cNvPr id="8" name="Рисунок 7" descr="7-yacheiki.jp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195486"/>
            <a:ext cx="3700159" cy="2448272"/>
          </a:xfrm>
          <a:prstGeom prst="rect">
            <a:avLst/>
          </a:prstGeom>
        </p:spPr>
      </p:pic>
      <p:pic>
        <p:nvPicPr>
          <p:cNvPr id="9" name="Рисунок 8" descr="GQpokpoBMr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2787774"/>
            <a:ext cx="3550045" cy="216024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1059532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Матрешки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24wSJmHD1Qc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2578" b="12578"/>
          <a:stretch>
            <a:fillRect/>
          </a:stretch>
        </p:blipFill>
        <p:spPr>
          <a:xfrm>
            <a:off x="5133004" y="699542"/>
            <a:ext cx="4010996" cy="2256185"/>
          </a:xfrm>
        </p:spPr>
      </p:pic>
      <p:pic>
        <p:nvPicPr>
          <p:cNvPr id="6" name="Рисунок 5" descr="jvdMpIDHe4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627534"/>
            <a:ext cx="5392600" cy="303333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1275556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Развивающая книжка</a:t>
            </a:r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8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fy7MMJrYgFo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7796" b="7796"/>
          <a:stretch>
            <a:fillRect/>
          </a:stretch>
        </p:blipFill>
        <p:spPr>
          <a:xfrm>
            <a:off x="3587662" y="771550"/>
            <a:ext cx="4800761" cy="2232248"/>
          </a:xfrm>
        </p:spPr>
      </p:pic>
      <p:pic>
        <p:nvPicPr>
          <p:cNvPr id="10" name="Рисунок 9" descr="4Dsf06r-8sQ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0"/>
            <a:ext cx="3080841" cy="3075806"/>
          </a:xfrm>
          <a:prstGeom prst="rect">
            <a:avLst/>
          </a:prstGeom>
        </p:spPr>
      </p:pic>
      <p:pic>
        <p:nvPicPr>
          <p:cNvPr id="11" name="Рисунок 10" descr="9E87evrhJB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64197" y="2067694"/>
            <a:ext cx="2571899" cy="237626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1059532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Волшебные баночки</a:t>
            </a:r>
            <a:endParaRPr lang="ru-RU" sz="2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IMG_20180402_153437_HDR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776" r="9960"/>
          <a:stretch>
            <a:fillRect/>
          </a:stretch>
        </p:blipFill>
        <p:spPr>
          <a:xfrm>
            <a:off x="1792288" y="483518"/>
            <a:ext cx="5444008" cy="3528392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987524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Веселые ежики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WMoLecYszDM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2500" b="12500"/>
          <a:stretch>
            <a:fillRect/>
          </a:stretch>
        </p:blipFill>
        <p:spPr>
          <a:xfrm>
            <a:off x="1691680" y="459581"/>
            <a:ext cx="5587008" cy="30861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melkaya-motorika-u-rebyonka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99792" y="1419622"/>
            <a:ext cx="3456384" cy="2592288"/>
          </a:xfrm>
          <a:prstGeom prst="rect">
            <a:avLst/>
          </a:prstGeom>
        </p:spPr>
      </p:pic>
      <p:pic>
        <p:nvPicPr>
          <p:cNvPr id="4" name="Содержимое 3" descr="eyvu5JcdgY0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79512" y="195486"/>
            <a:ext cx="3024336" cy="1872357"/>
          </a:xfrm>
        </p:spPr>
      </p:pic>
      <p:sp>
        <p:nvSpPr>
          <p:cNvPr id="5" name="TextBox 4"/>
          <p:cNvSpPr txBox="1"/>
          <p:nvPr/>
        </p:nvSpPr>
        <p:spPr>
          <a:xfrm>
            <a:off x="323528" y="2139702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Рисование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slide_1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68144" y="195486"/>
            <a:ext cx="2821021" cy="299611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12160" y="3363838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Конструирование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detsad-528572-1492530505.jpg"/>
          <p:cNvPicPr>
            <a:picLocks noChangeAspect="1"/>
          </p:cNvPicPr>
          <p:nvPr/>
        </p:nvPicPr>
        <p:blipFill>
          <a:blip r:embed="rId5" cstate="print"/>
          <a:srcRect r="13041" b="2127"/>
          <a:stretch>
            <a:fillRect/>
          </a:stretch>
        </p:blipFill>
        <p:spPr>
          <a:xfrm>
            <a:off x="179512" y="2499742"/>
            <a:ext cx="2808312" cy="177470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51520" y="4515966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Аппликация</a:t>
            </a:r>
          </a:p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635896" y="4083918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Лепка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1347564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Захват пинцетом</a:t>
            </a:r>
            <a:endParaRPr lang="ru-RU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IMG_1968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20478" t="7813" r="28335" b="6878"/>
          <a:stretch>
            <a:fillRect/>
          </a:stretch>
        </p:blipFill>
        <p:spPr>
          <a:xfrm>
            <a:off x="1907704" y="267494"/>
            <a:ext cx="4434606" cy="4104456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7136.jpg"/>
          <p:cNvPicPr>
            <a:picLocks noChangeAspect="1"/>
          </p:cNvPicPr>
          <p:nvPr/>
        </p:nvPicPr>
        <p:blipFill>
          <a:blip r:embed="rId2" cstate="print"/>
          <a:srcRect l="2784" t="8001" r="816"/>
          <a:stretch>
            <a:fillRect/>
          </a:stretch>
        </p:blipFill>
        <p:spPr>
          <a:xfrm>
            <a:off x="1763688" y="1635646"/>
            <a:ext cx="3960440" cy="265570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1059532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Выкладывание счетных палочек по сказке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2233.jp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 l="1795" t="10043" b="10891"/>
          <a:stretch>
            <a:fillRect/>
          </a:stretch>
        </p:blipFill>
        <p:spPr>
          <a:xfrm>
            <a:off x="395536" y="267494"/>
            <a:ext cx="3635896" cy="2060484"/>
          </a:xfrm>
        </p:spPr>
      </p:pic>
      <p:pic>
        <p:nvPicPr>
          <p:cNvPr id="8" name="Рисунок 7" descr="6148.jpg"/>
          <p:cNvPicPr>
            <a:picLocks noChangeAspect="1"/>
          </p:cNvPicPr>
          <p:nvPr/>
        </p:nvPicPr>
        <p:blipFill>
          <a:blip r:embed="rId4" cstate="print"/>
          <a:srcRect l="1384"/>
          <a:stretch>
            <a:fillRect/>
          </a:stretch>
        </p:blipFill>
        <p:spPr>
          <a:xfrm>
            <a:off x="5508104" y="339502"/>
            <a:ext cx="3406786" cy="244827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Значение развития мелкой моторики: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7574"/>
            <a:ext cx="8003232" cy="4155925"/>
          </a:xfrm>
        </p:spPr>
        <p:txBody>
          <a:bodyPr/>
          <a:lstStyle/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Повышает тонус коры головного мозга. 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Стимулирует развитие речи ребенка.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Развивает речевые центры коры головного мозга.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Согласовывает работу понятийного и двигательного центров речи. 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Способствует улучшению артикуляционной моторики.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Развивает чувство ритма и координацию движений.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Подготавливает руку к письму. 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Поднимает настроение ребенка. </a:t>
            </a:r>
            <a:endParaRPr lang="ru-RU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95487"/>
            <a:ext cx="7772400" cy="2736303"/>
          </a:xfrm>
        </p:spPr>
        <p:txBody>
          <a:bodyPr/>
          <a:lstStyle/>
          <a:p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«Пальцы помогают говорить» М.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Монтессори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419622"/>
            <a:ext cx="6400800" cy="2809478"/>
          </a:xfrm>
        </p:spPr>
        <p:txBody>
          <a:bodyPr/>
          <a:lstStyle/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Спасибо за внимание!!!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1c677_c45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11761" y="987574"/>
            <a:ext cx="3996122" cy="228060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1549</TotalTime>
  <Words>410</Words>
  <Application>Microsoft Office PowerPoint</Application>
  <PresentationFormat>Экран (16:9)</PresentationFormat>
  <Paragraphs>84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Оформление по умолчанию</vt:lpstr>
      <vt:lpstr>Муниципальное автономное дошкольное образовательное учреждение  города  Мурманска № 135  Цветик - Семицветик  Развивающее влияние мелкой моторики  на развитие речи  раннего возраста  </vt:lpstr>
      <vt:lpstr>Актуальность:</vt:lpstr>
      <vt:lpstr>Проблема:</vt:lpstr>
      <vt:lpstr>Цель:  Совершенствовать условия для развития мелкой моторики пальцев рук для детей раннего возраста.</vt:lpstr>
      <vt:lpstr>Что такое мелкая моторика? </vt:lpstr>
      <vt:lpstr>Зачем нужно развивать мелкую моторику?  </vt:lpstr>
      <vt:lpstr>Слайд 7</vt:lpstr>
      <vt:lpstr>Игры и упражнения имеют многофункциональный характер</vt:lpstr>
      <vt:lpstr>Формы работы:</vt:lpstr>
      <vt:lpstr>  Мастер – класс  по использованию игр  для развития мелкой моторики   </vt:lpstr>
      <vt:lpstr>  Массаж рук</vt:lpstr>
      <vt:lpstr>Пальчиковая гимнастика:</vt:lpstr>
      <vt:lpstr>«Шагаем пальчиками»</vt:lpstr>
      <vt:lpstr>Игры с прищепками</vt:lpstr>
      <vt:lpstr>Игры с крупами</vt:lpstr>
      <vt:lpstr> Матрешки</vt:lpstr>
      <vt:lpstr>   Развивающая книжка:</vt:lpstr>
      <vt:lpstr> Волшебные баночки</vt:lpstr>
      <vt:lpstr> Веселые ежики</vt:lpstr>
      <vt:lpstr>Слайд 20</vt:lpstr>
      <vt:lpstr>   Захват пинцетом</vt:lpstr>
      <vt:lpstr>Выкладывание счетных палочек по сказке</vt:lpstr>
      <vt:lpstr>Значение развития мелкой моторики:</vt:lpstr>
      <vt:lpstr>«Пальцы помогают говорить» М. Монтессори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Катя Катя</cp:lastModifiedBy>
  <cp:revision>321</cp:revision>
  <dcterms:created xsi:type="dcterms:W3CDTF">2010-04-23T03:00:43Z</dcterms:created>
  <dcterms:modified xsi:type="dcterms:W3CDTF">2019-01-28T15:10:47Z</dcterms:modified>
</cp:coreProperties>
</file>